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3" r:id="rId2"/>
    <p:sldId id="265" r:id="rId3"/>
    <p:sldId id="267" r:id="rId4"/>
    <p:sldId id="259" r:id="rId5"/>
    <p:sldId id="271" r:id="rId6"/>
    <p:sldId id="269" r:id="rId7"/>
    <p:sldId id="260" r:id="rId8"/>
    <p:sldId id="261" r:id="rId9"/>
    <p:sldId id="268" r:id="rId10"/>
    <p:sldId id="273" r:id="rId11"/>
  </p:sldIdLst>
  <p:sldSz cx="9144000" cy="6858000" type="screen4x3"/>
  <p:notesSz cx="9945688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89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Cartagino" userId="6dd5b0a5e34d1d89" providerId="LiveId" clId="{116B6D14-0F44-4CC2-8BBE-3689E130D10D}"/>
    <pc:docChg chg="modSld">
      <pc:chgData name="Patrick Cartagino" userId="6dd5b0a5e34d1d89" providerId="LiveId" clId="{116B6D14-0F44-4CC2-8BBE-3689E130D10D}" dt="2018-04-24T11:08:50.515" v="0" actId="20577"/>
      <pc:docMkLst>
        <pc:docMk/>
      </pc:docMkLst>
      <pc:sldChg chg="modSp">
        <pc:chgData name="Patrick Cartagino" userId="6dd5b0a5e34d1d89" providerId="LiveId" clId="{116B6D14-0F44-4CC2-8BBE-3689E130D10D}" dt="2018-04-24T11:08:50.515" v="0" actId="20577"/>
        <pc:sldMkLst>
          <pc:docMk/>
          <pc:sldMk cId="0" sldId="265"/>
        </pc:sldMkLst>
        <pc:spChg chg="mod">
          <ac:chgData name="Patrick Cartagino" userId="6dd5b0a5e34d1d89" providerId="LiveId" clId="{116B6D14-0F44-4CC2-8BBE-3689E130D10D}" dt="2018-04-24T11:08:50.515" v="0" actId="20577"/>
          <ac:spMkLst>
            <pc:docMk/>
            <pc:sldMk cId="0" sldId="265"/>
            <ac:spMk id="8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FDC5C-29D8-4188-9885-FB4DB6BF2B78}" type="datetimeFigureOut">
              <a:rPr lang="fr-FR" smtClean="0"/>
              <a:t>13/09/2018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EC6AD-789B-420B-9C96-FC7C5567BF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825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935E7-3E30-40F7-B54F-4EBA3482D1A8}" type="datetimeFigureOut">
              <a:rPr lang="fr-FR" smtClean="0"/>
              <a:pPr/>
              <a:t>13/09/2018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5627C-E6D1-4B00-8B2C-B886CC6BA5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36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8870-2430-449B-B2A0-B34C11F726D1}" type="datetime1">
              <a:rPr lang="fr-FR" smtClean="0"/>
              <a:t>13/09/2018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2D43-BF8C-4E4C-A697-433153AA9973}" type="datetime1">
              <a:rPr lang="fr-FR" smtClean="0"/>
              <a:t>13/09/2018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53F7-8BB7-4843-9BBF-70BFA66C0036}" type="datetime1">
              <a:rPr lang="fr-FR" smtClean="0"/>
              <a:t>13/09/2018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1EC38-8A0B-46C8-AB4E-D5A40455A974}" type="datetime1">
              <a:rPr lang="fr-FR" smtClean="0"/>
              <a:t>13/09/2018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95EC8-696B-4870-8049-52CBD7C0A4C6}" type="datetime1">
              <a:rPr lang="fr-FR" smtClean="0"/>
              <a:t>13/09/2018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F6E1-CA6B-4141-A303-AD1071EC0C81}" type="datetime1">
              <a:rPr lang="fr-FR" smtClean="0"/>
              <a:t>13/09/2018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D830-E5AB-4036-BBBD-823024F4C24A}" type="datetime1">
              <a:rPr lang="fr-FR" smtClean="0"/>
              <a:t>13/09/2018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742D-F04B-4CF5-BA5D-5495832BACD6}" type="datetime1">
              <a:rPr lang="fr-FR" smtClean="0"/>
              <a:t>13/09/2018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378-2230-4C22-9E40-8A02BCE3DC95}" type="datetime1">
              <a:rPr lang="fr-FR" smtClean="0"/>
              <a:t>13/09/2018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92116-6D88-45A0-8F3A-6EABB8B86E84}" type="datetime1">
              <a:rPr lang="fr-FR" smtClean="0"/>
              <a:t>13/09/2018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DEFC-A1FF-4751-BB46-6611C95738DF}" type="datetime1">
              <a:rPr lang="fr-FR" smtClean="0"/>
              <a:t>13/09/2018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101A3-05D4-4D1C-A5A6-B15E1A4F3015}" type="datetime1">
              <a:rPr lang="fr-FR" smtClean="0"/>
              <a:t>13/09/2018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28E5F-5862-4B93-B235-066C73A6D8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2.xls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3.xls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4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5.xlsx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16731" y="1844824"/>
            <a:ext cx="6694512" cy="1470025"/>
          </a:xfrm>
        </p:spPr>
        <p:txBody>
          <a:bodyPr>
            <a:normAutofit/>
          </a:bodyPr>
          <a:lstStyle/>
          <a:p>
            <a:r>
              <a:rPr lang="fr-FR" smtClean="0"/>
              <a:t>Association des</a:t>
            </a:r>
            <a:br>
              <a:rPr lang="fr-FR" smtClean="0"/>
            </a:br>
            <a:r>
              <a:rPr lang="fr-FR" smtClean="0"/>
              <a:t> « Amis du Vexin Français »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124672"/>
            <a:ext cx="6400800" cy="189661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Comptes 2017</a:t>
            </a:r>
          </a:p>
          <a:p>
            <a:r>
              <a:rPr lang="fr-FR" dirty="0" smtClean="0"/>
              <a:t>et Budget prévisionnel 2018</a:t>
            </a:r>
          </a:p>
          <a:p>
            <a:pPr algn="r"/>
            <a:r>
              <a:rPr lang="fr-FR" sz="1800" dirty="0" smtClean="0"/>
              <a:t>(Tous chiffres en Euros)</a:t>
            </a:r>
          </a:p>
          <a:p>
            <a:pPr algn="l"/>
            <a:r>
              <a:rPr lang="fr-FR" sz="1400" i="1" dirty="0" smtClean="0"/>
              <a:t>13,09</a:t>
            </a:r>
            <a:r>
              <a:rPr lang="fr-FR" sz="1400" i="1" dirty="0" smtClean="0"/>
              <a:t>.2018</a:t>
            </a:r>
            <a:endParaRPr lang="fr-FR" sz="1400" i="1" dirty="0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19" y="329413"/>
            <a:ext cx="1224137" cy="1227379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-1621396" y="2193541"/>
            <a:ext cx="10579728" cy="4073740"/>
            <a:chOff x="-1162" y="1384"/>
            <a:chExt cx="7164" cy="2651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92" y="1525"/>
              <a:ext cx="5376" cy="1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54" y="1384"/>
              <a:ext cx="5648" cy="2381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fr-FR" dirty="0" smtClean="0"/>
                <a:t>-</a:t>
              </a:r>
              <a:endParaRPr lang="fr-FR" dirty="0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991" y="1532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286" y="1552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991" y="1693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1286" y="1713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691" y="1482"/>
              <a:ext cx="534" cy="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Années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991" y="1835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1286" y="1855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825" y="1960"/>
              <a:ext cx="322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2012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1340" y="1535"/>
              <a:ext cx="668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Nombre</a:t>
              </a:r>
              <a:r>
                <a:rPr kumimoji="0" lang="fr-FR" altLang="fr-FR" sz="1400" b="1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de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400" b="1" dirty="0">
                  <a:solidFill>
                    <a:srgbClr val="000000"/>
                  </a:solidFill>
                </a:rPr>
                <a:t> </a:t>
              </a:r>
              <a:r>
                <a:rPr kumimoji="0" lang="fr-FR" altLang="fr-FR" sz="1400" b="1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Cotisants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607" y="1980"/>
              <a:ext cx="2669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336                507      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991" y="2030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286" y="2050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2103" y="1529"/>
              <a:ext cx="849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Nombre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d’Adhérents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1640" y="2235"/>
              <a:ext cx="3562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lang="fr-FR" altLang="fr-FR" sz="1400" b="1" dirty="0" smtClean="0">
                  <a:solidFill>
                    <a:srgbClr val="000000"/>
                  </a:solidFill>
                </a:rPr>
                <a:t>325</a:t>
              </a: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             469                   -3</a:t>
              </a:r>
              <a:r>
                <a:rPr lang="fr-FR" altLang="fr-FR" sz="1400" b="1" i="1" dirty="0" smtClean="0">
                  <a:solidFill>
                    <a:srgbClr val="000000"/>
                  </a:solidFill>
                  <a:latin typeface="Arial Narrow" pitchFamily="34" charset="0"/>
                </a:rPr>
                <a:t>%                             </a:t>
              </a:r>
              <a:r>
                <a:rPr lang="fr-FR" altLang="fr-FR" sz="1400" b="1" dirty="0" smtClean="0">
                  <a:solidFill>
                    <a:srgbClr val="000000"/>
                  </a:solidFill>
                  <a:latin typeface="Arial Narrow" pitchFamily="34" charset="0"/>
                </a:rPr>
                <a:t>35                        46</a:t>
              </a:r>
              <a:endParaRPr kumimoji="0" lang="fr-FR" altLang="fr-FR" sz="1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991" y="2225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1286" y="2245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34" y="2373"/>
              <a:ext cx="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991" y="2366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1286" y="2387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991" y="2420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1286" y="2440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2941" y="1471"/>
              <a:ext cx="896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</a:rPr>
                <a:t>%  </a:t>
              </a:r>
              <a:r>
                <a:rPr kumimoji="0" lang="fr-FR" altLang="fr-FR" sz="1200" b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Evolution du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Nombre de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Cotisants</a:t>
              </a:r>
              <a:endParaRPr kumimoji="0" lang="fr-FR" altLang="fr-FR" sz="1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3037" y="2568"/>
              <a:ext cx="3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4918" y="3855"/>
              <a:ext cx="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991" y="2615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1286" y="2636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-1162" y="3800"/>
              <a:ext cx="28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991" y="2811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1286" y="2831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434" y="2959"/>
              <a:ext cx="3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903" y="2952"/>
              <a:ext cx="28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Rectangle 50"/>
            <p:cNvSpPr>
              <a:spLocks noChangeArrowheads="1"/>
            </p:cNvSpPr>
            <p:nvPr/>
          </p:nvSpPr>
          <p:spPr bwMode="auto">
            <a:xfrm>
              <a:off x="1286" y="2972"/>
              <a:ext cx="43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2823" y="2959"/>
              <a:ext cx="3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5633" y="2959"/>
              <a:ext cx="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991" y="3006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1286" y="3026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434" y="3154"/>
              <a:ext cx="3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930" y="3147"/>
              <a:ext cx="5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 flipH="1">
              <a:off x="1308" y="3167"/>
              <a:ext cx="31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Rectangle 58"/>
            <p:cNvSpPr>
              <a:spLocks noChangeArrowheads="1"/>
            </p:cNvSpPr>
            <p:nvPr/>
          </p:nvSpPr>
          <p:spPr bwMode="auto">
            <a:xfrm>
              <a:off x="2957" y="3154"/>
              <a:ext cx="3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991" y="3289"/>
              <a:ext cx="40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1286" y="3309"/>
              <a:ext cx="34" cy="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5" name="Group 64"/>
          <p:cNvGrpSpPr>
            <a:grpSpLocks noChangeAspect="1"/>
          </p:cNvGrpSpPr>
          <p:nvPr/>
        </p:nvGrpSpPr>
        <p:grpSpPr bwMode="auto">
          <a:xfrm>
            <a:off x="88580" y="922505"/>
            <a:ext cx="8869752" cy="1373068"/>
            <a:chOff x="207" y="994"/>
            <a:chExt cx="5506" cy="541"/>
          </a:xfrm>
        </p:grpSpPr>
        <p:sp>
          <p:nvSpPr>
            <p:cNvPr id="66" name="AutoShape 63"/>
            <p:cNvSpPr>
              <a:spLocks noChangeAspect="1" noChangeArrowheads="1" noTextEdit="1"/>
            </p:cNvSpPr>
            <p:nvPr/>
          </p:nvSpPr>
          <p:spPr bwMode="auto">
            <a:xfrm>
              <a:off x="207" y="994"/>
              <a:ext cx="5356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7" name="Rectangle 65"/>
            <p:cNvSpPr>
              <a:spLocks noChangeArrowheads="1"/>
            </p:cNvSpPr>
            <p:nvPr/>
          </p:nvSpPr>
          <p:spPr bwMode="auto">
            <a:xfrm>
              <a:off x="536" y="1175"/>
              <a:ext cx="5177" cy="36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8" name="Rectangle 66"/>
            <p:cNvSpPr>
              <a:spLocks noChangeArrowheads="1"/>
            </p:cNvSpPr>
            <p:nvPr/>
          </p:nvSpPr>
          <p:spPr bwMode="auto">
            <a:xfrm>
              <a:off x="1669" y="1020"/>
              <a:ext cx="28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8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           Evolution des membres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Rectangle 68"/>
            <p:cNvSpPr>
              <a:spLocks noChangeArrowheads="1"/>
            </p:cNvSpPr>
            <p:nvPr/>
          </p:nvSpPr>
          <p:spPr bwMode="auto">
            <a:xfrm>
              <a:off x="752" y="1096"/>
              <a:ext cx="0" cy="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Rectangle 69"/>
            <p:cNvSpPr>
              <a:spLocks noChangeArrowheads="1"/>
            </p:cNvSpPr>
            <p:nvPr/>
          </p:nvSpPr>
          <p:spPr bwMode="auto">
            <a:xfrm>
              <a:off x="207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2" name="Rectangle 70"/>
            <p:cNvSpPr>
              <a:spLocks noChangeArrowheads="1"/>
            </p:cNvSpPr>
            <p:nvPr/>
          </p:nvSpPr>
          <p:spPr bwMode="auto">
            <a:xfrm>
              <a:off x="693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3" name="Rectangle 71"/>
            <p:cNvSpPr>
              <a:spLocks noChangeArrowheads="1"/>
            </p:cNvSpPr>
            <p:nvPr/>
          </p:nvSpPr>
          <p:spPr bwMode="auto">
            <a:xfrm>
              <a:off x="2152" y="994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4" name="Rectangle 72"/>
            <p:cNvSpPr>
              <a:spLocks noChangeArrowheads="1"/>
            </p:cNvSpPr>
            <p:nvPr/>
          </p:nvSpPr>
          <p:spPr bwMode="auto">
            <a:xfrm>
              <a:off x="2639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5" name="Rectangle 73"/>
            <p:cNvSpPr>
              <a:spLocks noChangeArrowheads="1"/>
            </p:cNvSpPr>
            <p:nvPr/>
          </p:nvSpPr>
          <p:spPr bwMode="auto">
            <a:xfrm>
              <a:off x="3125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6" name="Rectangle 74"/>
            <p:cNvSpPr>
              <a:spLocks noChangeArrowheads="1"/>
            </p:cNvSpPr>
            <p:nvPr/>
          </p:nvSpPr>
          <p:spPr bwMode="auto">
            <a:xfrm>
              <a:off x="3612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7" name="Rectangle 75"/>
            <p:cNvSpPr>
              <a:spLocks noChangeArrowheads="1"/>
            </p:cNvSpPr>
            <p:nvPr/>
          </p:nvSpPr>
          <p:spPr bwMode="auto">
            <a:xfrm>
              <a:off x="4098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8" name="Rectangle 76"/>
            <p:cNvSpPr>
              <a:spLocks noChangeArrowheads="1"/>
            </p:cNvSpPr>
            <p:nvPr/>
          </p:nvSpPr>
          <p:spPr bwMode="auto">
            <a:xfrm>
              <a:off x="4584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9" name="Rectangle 77"/>
            <p:cNvSpPr>
              <a:spLocks noChangeArrowheads="1"/>
            </p:cNvSpPr>
            <p:nvPr/>
          </p:nvSpPr>
          <p:spPr bwMode="auto">
            <a:xfrm>
              <a:off x="5071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0" name="Rectangle 78"/>
            <p:cNvSpPr>
              <a:spLocks noChangeArrowheads="1"/>
            </p:cNvSpPr>
            <p:nvPr/>
          </p:nvSpPr>
          <p:spPr bwMode="auto">
            <a:xfrm>
              <a:off x="5557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1" name="Rectangle 79"/>
            <p:cNvSpPr>
              <a:spLocks noChangeArrowheads="1"/>
            </p:cNvSpPr>
            <p:nvPr/>
          </p:nvSpPr>
          <p:spPr bwMode="auto">
            <a:xfrm>
              <a:off x="1180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2" name="Rectangle 80"/>
            <p:cNvSpPr>
              <a:spLocks noChangeArrowheads="1"/>
            </p:cNvSpPr>
            <p:nvPr/>
          </p:nvSpPr>
          <p:spPr bwMode="auto">
            <a:xfrm>
              <a:off x="1666" y="994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94" name="Rectangle 22"/>
          <p:cNvSpPr>
            <a:spLocks noChangeArrowheads="1"/>
          </p:cNvSpPr>
          <p:nvPr/>
        </p:nvSpPr>
        <p:spPr bwMode="auto">
          <a:xfrm>
            <a:off x="-2405368" y="4037922"/>
            <a:ext cx="55822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100" i="1" dirty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fr-FR" altLang="fr-FR" sz="1100" i="1" dirty="0" smtClean="0">
                <a:solidFill>
                  <a:srgbClr val="000000"/>
                </a:solidFill>
                <a:latin typeface="Arial Narrow" pitchFamily="34" charset="0"/>
              </a:rPr>
              <a:t>     </a:t>
            </a:r>
            <a:r>
              <a:rPr lang="fr-FR" altLang="fr-FR" sz="1400" b="1" dirty="0" smtClean="0">
                <a:solidFill>
                  <a:srgbClr val="000000"/>
                </a:solidFill>
                <a:latin typeface="Arial Narrow" pitchFamily="34" charset="0"/>
              </a:rPr>
              <a:t>4</a:t>
            </a:r>
            <a:endParaRPr lang="fr-FR" altLang="fr-FR" sz="1400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43092" y="2220759"/>
            <a:ext cx="7265235" cy="34402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Rectangle 13"/>
          <p:cNvSpPr>
            <a:spLocks noChangeArrowheads="1"/>
          </p:cNvSpPr>
          <p:nvPr/>
        </p:nvSpPr>
        <p:spPr bwMode="auto">
          <a:xfrm>
            <a:off x="1211293" y="3544023"/>
            <a:ext cx="475527" cy="215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2013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13"/>
          <p:cNvSpPr>
            <a:spLocks noChangeArrowheads="1"/>
          </p:cNvSpPr>
          <p:nvPr/>
        </p:nvSpPr>
        <p:spPr bwMode="auto">
          <a:xfrm>
            <a:off x="1211293" y="3998857"/>
            <a:ext cx="475527" cy="215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2014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13"/>
          <p:cNvSpPr>
            <a:spLocks noChangeArrowheads="1"/>
          </p:cNvSpPr>
          <p:nvPr/>
        </p:nvSpPr>
        <p:spPr bwMode="auto">
          <a:xfrm>
            <a:off x="1211293" y="4430123"/>
            <a:ext cx="475527" cy="215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2015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6" name="Connecteur droit 85"/>
          <p:cNvCxnSpPr/>
          <p:nvPr/>
        </p:nvCxnSpPr>
        <p:spPr>
          <a:xfrm>
            <a:off x="1967341" y="2238816"/>
            <a:ext cx="0" cy="3422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>
            <a:off x="938726" y="4311798"/>
            <a:ext cx="7269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/>
          <p:cNvCxnSpPr/>
          <p:nvPr/>
        </p:nvCxnSpPr>
        <p:spPr>
          <a:xfrm>
            <a:off x="934359" y="3871539"/>
            <a:ext cx="7269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99"/>
          <p:cNvCxnSpPr/>
          <p:nvPr/>
        </p:nvCxnSpPr>
        <p:spPr>
          <a:xfrm>
            <a:off x="922353" y="3407813"/>
            <a:ext cx="7269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102"/>
          <p:cNvCxnSpPr/>
          <p:nvPr/>
        </p:nvCxnSpPr>
        <p:spPr>
          <a:xfrm>
            <a:off x="3123736" y="2180281"/>
            <a:ext cx="0" cy="3418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103"/>
          <p:cNvCxnSpPr/>
          <p:nvPr/>
        </p:nvCxnSpPr>
        <p:spPr>
          <a:xfrm>
            <a:off x="4344340" y="2216330"/>
            <a:ext cx="0" cy="3418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5823734" y="2255336"/>
            <a:ext cx="1052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Nombre de nouveaux</a:t>
            </a:r>
            <a:endParaRPr lang="fr-FR" altLang="fr-FR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Cotisants</a:t>
            </a:r>
            <a:endParaRPr lang="fr-FR" altLang="fr-FR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9" name="Connecteur droit 108"/>
          <p:cNvCxnSpPr/>
          <p:nvPr/>
        </p:nvCxnSpPr>
        <p:spPr>
          <a:xfrm>
            <a:off x="5652002" y="2264477"/>
            <a:ext cx="0" cy="3440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24"/>
          <p:cNvSpPr>
            <a:spLocks noChangeArrowheads="1"/>
          </p:cNvSpPr>
          <p:nvPr/>
        </p:nvSpPr>
        <p:spPr bwMode="auto">
          <a:xfrm>
            <a:off x="2456846" y="3940881"/>
            <a:ext cx="525297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42900" lvl="0" indent="-342900">
              <a:buAutoNum type="arabicPlain" startAt="312"/>
            </a:pP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         452             </a:t>
            </a:r>
            <a:r>
              <a:rPr kumimoji="0" lang="fr-FR" altLang="fr-FR" sz="1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</a:t>
            </a: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-</a:t>
            </a:r>
            <a:r>
              <a:rPr kumimoji="0" lang="fr-FR" altLang="fr-FR" sz="1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</a:t>
            </a:r>
            <a:r>
              <a:rPr lang="fr-FR" altLang="fr-FR" sz="1400" b="1" i="1" dirty="0" smtClean="0">
                <a:solidFill>
                  <a:srgbClr val="000000"/>
                </a:solidFill>
                <a:latin typeface="Arial Narrow" pitchFamily="34" charset="0"/>
              </a:rPr>
              <a:t>%                            </a:t>
            </a:r>
            <a:r>
              <a:rPr lang="fr-FR" altLang="fr-FR" sz="1400" b="1" dirty="0" smtClean="0">
                <a:solidFill>
                  <a:srgbClr val="000000"/>
                </a:solidFill>
                <a:latin typeface="Arial Narrow" pitchFamily="34" charset="0"/>
              </a:rPr>
              <a:t>31                         44                 </a:t>
            </a:r>
          </a:p>
        </p:txBody>
      </p:sp>
      <p:sp>
        <p:nvSpPr>
          <p:cNvPr id="112" name="Rectangle 24"/>
          <p:cNvSpPr>
            <a:spLocks noChangeArrowheads="1"/>
          </p:cNvSpPr>
          <p:nvPr/>
        </p:nvSpPr>
        <p:spPr bwMode="auto">
          <a:xfrm>
            <a:off x="2070376" y="4823357"/>
            <a:ext cx="61153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fr-FR" altLang="fr-FR" sz="1000" dirty="0" smtClean="0">
                <a:solidFill>
                  <a:srgbClr val="000000"/>
                </a:solidFill>
              </a:rPr>
              <a:t>         </a:t>
            </a:r>
            <a:r>
              <a:rPr lang="fr-FR" altLang="fr-FR" sz="1000" i="1" dirty="0" smtClean="0">
                <a:solidFill>
                  <a:srgbClr val="000000"/>
                </a:solidFill>
                <a:latin typeface="Arial Narrow" pitchFamily="34" charset="0"/>
              </a:rPr>
              <a:t>  </a:t>
            </a:r>
            <a:r>
              <a:rPr lang="fr-FR" altLang="fr-FR" sz="1400" b="1" dirty="0" smtClean="0">
                <a:solidFill>
                  <a:srgbClr val="000000"/>
                </a:solidFill>
              </a:rPr>
              <a:t>313</a:t>
            </a: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           </a:t>
            </a:r>
            <a:r>
              <a:rPr lang="fr-FR" altLang="fr-FR" sz="1400" b="1" dirty="0" smtClean="0">
                <a:solidFill>
                  <a:srgbClr val="000000"/>
                </a:solidFill>
              </a:rPr>
              <a:t>446                  - 1</a:t>
            </a:r>
            <a:r>
              <a:rPr lang="fr-FR" altLang="fr-FR" sz="1400" dirty="0" smtClean="0">
                <a:solidFill>
                  <a:srgbClr val="000000"/>
                </a:solidFill>
              </a:rPr>
              <a:t>%</a:t>
            </a:r>
            <a:r>
              <a:rPr lang="fr-FR" altLang="fr-FR" sz="1400" b="1" dirty="0" smtClean="0">
                <a:solidFill>
                  <a:srgbClr val="000000"/>
                </a:solidFill>
              </a:rPr>
              <a:t> </a:t>
            </a: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      </a:t>
            </a:r>
            <a:r>
              <a:rPr lang="fr-FR" altLang="fr-FR" sz="1400" i="1" dirty="0" smtClean="0">
                <a:solidFill>
                  <a:srgbClr val="000000"/>
                </a:solidFill>
                <a:latin typeface="Arial Narrow" pitchFamily="34" charset="0"/>
              </a:rPr>
              <a:t>           </a:t>
            </a:r>
            <a:r>
              <a:rPr lang="fr-FR" altLang="fr-FR" sz="1400" b="1" dirty="0" smtClean="0">
                <a:solidFill>
                  <a:srgbClr val="000000"/>
                </a:solidFill>
                <a:latin typeface="Arial Narrow" pitchFamily="34" charset="0"/>
              </a:rPr>
              <a:t>30                        32</a:t>
            </a:r>
            <a:endParaRPr kumimoji="0" lang="fr-FR" altLang="fr-FR" sz="1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13" name="Connecteur droit 112"/>
          <p:cNvCxnSpPr/>
          <p:nvPr/>
        </p:nvCxnSpPr>
        <p:spPr>
          <a:xfrm>
            <a:off x="934359" y="4745141"/>
            <a:ext cx="7269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>
            <a:off x="938727" y="2934535"/>
            <a:ext cx="7269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24"/>
          <p:cNvSpPr>
            <a:spLocks noChangeArrowheads="1"/>
          </p:cNvSpPr>
          <p:nvPr/>
        </p:nvSpPr>
        <p:spPr bwMode="auto">
          <a:xfrm>
            <a:off x="2433944" y="4384021"/>
            <a:ext cx="5339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fr-FR" altLang="fr-FR" sz="1400" b="1" dirty="0" smtClean="0">
                <a:solidFill>
                  <a:srgbClr val="000000"/>
                </a:solidFill>
              </a:rPr>
              <a:t>315</a:t>
            </a: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           450                  +1</a:t>
            </a:r>
            <a:r>
              <a:rPr lang="fr-FR" altLang="fr-FR" sz="1400" i="1" dirty="0" smtClean="0">
                <a:solidFill>
                  <a:srgbClr val="000000"/>
                </a:solidFill>
                <a:latin typeface="Arial Narrow" pitchFamily="34" charset="0"/>
              </a:rPr>
              <a:t>%                            </a:t>
            </a:r>
            <a:r>
              <a:rPr lang="fr-FR" altLang="fr-FR" sz="1400" b="1" dirty="0" smtClean="0">
                <a:solidFill>
                  <a:srgbClr val="000000"/>
                </a:solidFill>
                <a:latin typeface="Arial Narrow" pitchFamily="34" charset="0"/>
              </a:rPr>
              <a:t>34                         37</a:t>
            </a:r>
            <a:endParaRPr kumimoji="0" lang="fr-FR" altLang="fr-FR" sz="1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4" name="Rectangle 13"/>
          <p:cNvSpPr>
            <a:spLocks noChangeArrowheads="1"/>
          </p:cNvSpPr>
          <p:nvPr/>
        </p:nvSpPr>
        <p:spPr bwMode="auto">
          <a:xfrm>
            <a:off x="1211293" y="4934153"/>
            <a:ext cx="4755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2016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400" b="1" dirty="0" smtClean="0">
                <a:solidFill>
                  <a:srgbClr val="000000"/>
                </a:solidFill>
              </a:rPr>
              <a:t>2017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5" name="Image 84" descr="C:\Users\Deroudille\Desktop\Logo AVF201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577" y="537854"/>
            <a:ext cx="759514" cy="84403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8" name="Connecteur droit 87"/>
          <p:cNvCxnSpPr/>
          <p:nvPr/>
        </p:nvCxnSpPr>
        <p:spPr>
          <a:xfrm>
            <a:off x="966534" y="5153434"/>
            <a:ext cx="7269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7028656" y="2255336"/>
            <a:ext cx="1052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Perte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Anciens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cotisants</a:t>
            </a:r>
            <a:endParaRPr lang="fr-FR" altLang="fr-FR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3" name="Connecteur droit 92"/>
          <p:cNvCxnSpPr/>
          <p:nvPr/>
        </p:nvCxnSpPr>
        <p:spPr>
          <a:xfrm>
            <a:off x="6948264" y="2205573"/>
            <a:ext cx="0" cy="3440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24"/>
          <p:cNvSpPr>
            <a:spLocks noChangeArrowheads="1"/>
          </p:cNvSpPr>
          <p:nvPr/>
        </p:nvSpPr>
        <p:spPr bwMode="auto">
          <a:xfrm>
            <a:off x="2097888" y="5257318"/>
            <a:ext cx="61153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fr-FR" altLang="fr-FR" sz="1000" dirty="0" smtClean="0">
                <a:solidFill>
                  <a:srgbClr val="000000"/>
                </a:solidFill>
              </a:rPr>
              <a:t>         </a:t>
            </a:r>
            <a:r>
              <a:rPr lang="fr-FR" altLang="fr-FR" sz="1000" i="1" dirty="0" smtClean="0">
                <a:solidFill>
                  <a:srgbClr val="000000"/>
                </a:solidFill>
                <a:latin typeface="Arial Narrow" pitchFamily="34" charset="0"/>
              </a:rPr>
              <a:t>  </a:t>
            </a:r>
            <a:r>
              <a:rPr lang="fr-FR" altLang="fr-FR" sz="1400" b="1" dirty="0" smtClean="0">
                <a:solidFill>
                  <a:srgbClr val="000000"/>
                </a:solidFill>
              </a:rPr>
              <a:t>293</a:t>
            </a: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           </a:t>
            </a:r>
            <a:r>
              <a:rPr lang="fr-FR" altLang="fr-FR" sz="1400" b="1" dirty="0" smtClean="0">
                <a:solidFill>
                  <a:srgbClr val="000000"/>
                </a:solidFill>
              </a:rPr>
              <a:t>417                  - 7</a:t>
            </a:r>
            <a:r>
              <a:rPr lang="fr-FR" altLang="fr-FR" sz="1400" dirty="0" smtClean="0">
                <a:solidFill>
                  <a:srgbClr val="000000"/>
                </a:solidFill>
              </a:rPr>
              <a:t>%</a:t>
            </a:r>
            <a:r>
              <a:rPr lang="fr-FR" altLang="fr-FR" sz="1400" b="1" dirty="0" smtClean="0">
                <a:solidFill>
                  <a:srgbClr val="000000"/>
                </a:solidFill>
              </a:rPr>
              <a:t> </a:t>
            </a:r>
            <a:r>
              <a:rPr kumimoji="0" lang="fr-FR" alt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      </a:t>
            </a:r>
            <a:r>
              <a:rPr lang="fr-FR" altLang="fr-FR" sz="1400" i="1" dirty="0" smtClean="0">
                <a:solidFill>
                  <a:srgbClr val="000000"/>
                </a:solidFill>
                <a:latin typeface="Arial Narrow" pitchFamily="34" charset="0"/>
              </a:rPr>
              <a:t>           </a:t>
            </a:r>
            <a:r>
              <a:rPr lang="fr-FR" altLang="fr-FR" sz="1400" b="1" dirty="0" smtClean="0">
                <a:solidFill>
                  <a:srgbClr val="000000"/>
                </a:solidFill>
                <a:latin typeface="Arial Narrow" pitchFamily="34" charset="0"/>
              </a:rPr>
              <a:t>22                        42</a:t>
            </a:r>
            <a:endParaRPr kumimoji="0" lang="fr-FR" altLang="fr-FR" sz="1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92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96944" cy="432047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r-FR" sz="2000" dirty="0">
                <a:latin typeface="Arial" pitchFamily="34" charset="0"/>
                <a:cs typeface="Arial" pitchFamily="34" charset="0"/>
              </a:rPr>
              <a:t>Association des Amis du Vexin Français (A.V.F.) – Comptes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2017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9935"/>
              </p:ext>
            </p:extLst>
          </p:nvPr>
        </p:nvGraphicFramePr>
        <p:xfrm>
          <a:off x="683568" y="770900"/>
          <a:ext cx="7488832" cy="6114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Feuille de calcul" r:id="rId4" imgW="7802880" imgH="6370392" progId="Excel.Sheet.12">
                  <p:embed/>
                </p:oleObj>
              </mc:Choice>
              <mc:Fallback>
                <p:oleObj name="Feuille de calcul" r:id="rId4" imgW="7802880" imgH="63703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3568" y="770900"/>
                        <a:ext cx="7488832" cy="6114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251520" y="260648"/>
            <a:ext cx="8496944" cy="43204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Association des Amis du Vexin Français (A.V.F.) – Comptes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2017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478836"/>
              </p:ext>
            </p:extLst>
          </p:nvPr>
        </p:nvGraphicFramePr>
        <p:xfrm>
          <a:off x="1092200" y="810468"/>
          <a:ext cx="6959600" cy="593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Feuille de calcul" r:id="rId4" imgW="8343954" imgH="7109460" progId="Excel.Sheet.12">
                  <p:embed/>
                </p:oleObj>
              </mc:Choice>
              <mc:Fallback>
                <p:oleObj name="Feuille de calcul" r:id="rId4" imgW="8343954" imgH="71094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92200" y="810468"/>
                        <a:ext cx="6959600" cy="593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251520" y="260648"/>
            <a:ext cx="8496944" cy="43204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Association des Amis du Vexin Français (A.V.F.) – Comptes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2017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559223"/>
              </p:ext>
            </p:extLst>
          </p:nvPr>
        </p:nvGraphicFramePr>
        <p:xfrm>
          <a:off x="752523" y="1268760"/>
          <a:ext cx="7494937" cy="3312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09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986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153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2474"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 smtClean="0">
                          <a:solidFill>
                            <a:schemeClr val="tx1"/>
                          </a:solidFill>
                        </a:rPr>
                        <a:t>2017</a:t>
                      </a:r>
                      <a:endParaRPr lang="fr-FR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Réalisé</a:t>
                      </a:r>
                      <a:endParaRPr lang="fr-FR" sz="2400" b="1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 smtClean="0">
                          <a:solidFill>
                            <a:schemeClr val="tx1"/>
                          </a:solidFill>
                        </a:rPr>
                        <a:t>Prévu</a:t>
                      </a:r>
                      <a:endParaRPr lang="fr-FR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0825">
                <a:tc>
                  <a:txBody>
                    <a:bodyPr/>
                    <a:lstStyle/>
                    <a:p>
                      <a:pPr algn="ctr"/>
                      <a:endParaRPr lang="fr-FR" sz="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247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Total des Recettes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17 618</a:t>
                      </a:r>
                      <a:endParaRPr lang="fr-FR" sz="2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20 207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0825">
                <a:tc>
                  <a:txBody>
                    <a:bodyPr/>
                    <a:lstStyle/>
                    <a:p>
                      <a:pPr algn="ctr"/>
                      <a:endParaRPr lang="fr-FR" sz="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247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Total des Dépenses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15 926</a:t>
                      </a:r>
                      <a:endParaRPr lang="fr-FR" sz="2400" b="1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21</a:t>
                      </a:r>
                      <a:r>
                        <a:rPr lang="fr-FR" sz="2400" baseline="0" dirty="0" smtClean="0"/>
                        <a:t> 235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0825">
                <a:tc>
                  <a:txBody>
                    <a:bodyPr/>
                    <a:lstStyle/>
                    <a:p>
                      <a:pPr algn="ctr"/>
                      <a:endParaRPr lang="fr-FR" sz="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6247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Résultat </a:t>
                      </a:r>
                      <a:r>
                        <a:rPr lang="fr-FR" sz="2400" dirty="0" smtClean="0"/>
                        <a:t>2017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+ 1 692</a:t>
                      </a:r>
                      <a:endParaRPr lang="fr-FR" sz="2400" b="1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400" dirty="0"/>
                        <a:t>   </a:t>
                      </a:r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- 1</a:t>
                      </a:r>
                      <a:r>
                        <a:rPr lang="fr-FR" sz="2400" baseline="0" dirty="0" smtClean="0">
                          <a:solidFill>
                            <a:srgbClr val="FF0000"/>
                          </a:solidFill>
                        </a:rPr>
                        <a:t> 028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96944" cy="432047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r-FR" sz="2000" dirty="0">
                <a:latin typeface="Arial" pitchFamily="34" charset="0"/>
                <a:cs typeface="Arial" pitchFamily="34" charset="0"/>
              </a:rPr>
              <a:t>Association des Amis du Vexin Français (A.V.F.) – Comptes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2017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331968" y="594637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-</a:t>
            </a:r>
            <a:r>
              <a:rPr lang="fr-FR" dirty="0"/>
              <a:t> </a:t>
            </a: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313218"/>
              </p:ext>
            </p:extLst>
          </p:nvPr>
        </p:nvGraphicFramePr>
        <p:xfrm>
          <a:off x="508000" y="1504950"/>
          <a:ext cx="8128000" cy="384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Feuille de calcul" r:id="rId4" imgW="9746034" imgH="4610172" progId="Excel.Sheet.12">
                  <p:embed/>
                </p:oleObj>
              </mc:Choice>
              <mc:Fallback>
                <p:oleObj name="Feuille de calcul" r:id="rId4" imgW="9746034" imgH="461017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8000" y="1504950"/>
                        <a:ext cx="8128000" cy="3848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41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251520" y="260648"/>
            <a:ext cx="8496944" cy="43204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Association des Amis du Vexin Français (A.V.F.)</a:t>
            </a:r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1331640" y="2492896"/>
            <a:ext cx="6400800" cy="2184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Budget prévisionnel 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2018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251520" y="260648"/>
            <a:ext cx="8496944" cy="43204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A.V.F.   –   Projet de Budget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2018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139757"/>
              </p:ext>
            </p:extLst>
          </p:nvPr>
        </p:nvGraphicFramePr>
        <p:xfrm>
          <a:off x="251520" y="722367"/>
          <a:ext cx="7976980" cy="5974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Feuille de calcul" r:id="rId4" imgW="8168640" imgH="6118932" progId="Excel.Sheet.12">
                  <p:embed/>
                </p:oleObj>
              </mc:Choice>
              <mc:Fallback>
                <p:oleObj name="Feuille de calcul" r:id="rId4" imgW="8168640" imgH="611893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520" y="722367"/>
                        <a:ext cx="7976980" cy="5974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251520" y="260648"/>
            <a:ext cx="8496944" cy="43204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A.V.F.   –   Projet de Budget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2018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891425"/>
              </p:ext>
            </p:extLst>
          </p:nvPr>
        </p:nvGraphicFramePr>
        <p:xfrm>
          <a:off x="899592" y="831235"/>
          <a:ext cx="7416824" cy="6014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Feuille de calcul" r:id="rId4" imgW="8938206" imgH="7246620" progId="Excel.Sheet.12">
                  <p:embed/>
                </p:oleObj>
              </mc:Choice>
              <mc:Fallback>
                <p:oleObj name="Feuille de calcul" r:id="rId4" imgW="8938206" imgH="72466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99592" y="831235"/>
                        <a:ext cx="7416824" cy="60143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956953"/>
              </p:ext>
            </p:extLst>
          </p:nvPr>
        </p:nvGraphicFramePr>
        <p:xfrm>
          <a:off x="827584" y="1622318"/>
          <a:ext cx="7632848" cy="3390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414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483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496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66741">
                <a:tc gridSpan="2">
                  <a:txBody>
                    <a:bodyPr/>
                    <a:lstStyle/>
                    <a:p>
                      <a:pPr algn="ctr"/>
                      <a:r>
                        <a:rPr lang="fr-FR" sz="2400" b="0" dirty="0">
                          <a:solidFill>
                            <a:schemeClr val="tx1"/>
                          </a:solidFill>
                        </a:rPr>
                        <a:t>Budget </a:t>
                      </a:r>
                      <a:r>
                        <a:rPr lang="fr-FR" sz="2400" b="0" dirty="0" smtClean="0">
                          <a:solidFill>
                            <a:schemeClr val="tx1"/>
                          </a:solidFill>
                        </a:rPr>
                        <a:t>2018</a:t>
                      </a:r>
                      <a:endParaRPr lang="fr-FR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2017</a:t>
                      </a:r>
                      <a:endParaRPr lang="fr-FR" sz="2400" b="0" i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1145"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6741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Total des Recettes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19 494</a:t>
                      </a:r>
                      <a:endParaRPr lang="fr-FR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i="1" dirty="0">
                          <a:latin typeface="Arial Narrow" panose="020B0606020202030204" pitchFamily="34" charset="0"/>
                        </a:rPr>
                        <a:t>    </a:t>
                      </a:r>
                      <a:r>
                        <a:rPr lang="fr-FR" sz="2400" i="1" dirty="0" smtClean="0">
                          <a:latin typeface="Arial Narrow" panose="020B0606020202030204" pitchFamily="34" charset="0"/>
                        </a:rPr>
                        <a:t>17 618</a:t>
                      </a:r>
                      <a:endParaRPr lang="fr-FR" sz="24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1145"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6741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Total des Dépenses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19 494</a:t>
                      </a:r>
                      <a:endParaRPr lang="fr-FR" sz="24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i="1" dirty="0">
                          <a:latin typeface="Arial Narrow" panose="020B0606020202030204" pitchFamily="34" charset="0"/>
                        </a:rPr>
                        <a:t>   </a:t>
                      </a:r>
                      <a:r>
                        <a:rPr lang="fr-FR" sz="2400" i="1" dirty="0" smtClean="0">
                          <a:latin typeface="Arial Narrow" panose="020B0606020202030204" pitchFamily="34" charset="0"/>
                        </a:rPr>
                        <a:t>15 926</a:t>
                      </a:r>
                      <a:endParaRPr lang="fr-FR" sz="24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1145"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0718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Résultat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400" i="1" dirty="0">
                          <a:latin typeface="Arial Narrow" panose="020B0606020202030204" pitchFamily="34" charset="0"/>
                        </a:rPr>
                        <a:t>   +  </a:t>
                      </a:r>
                      <a:r>
                        <a:rPr lang="fr-FR" sz="2400" i="1" dirty="0" smtClean="0">
                          <a:latin typeface="Arial Narrow" panose="020B0606020202030204" pitchFamily="34" charset="0"/>
                        </a:rPr>
                        <a:t>1 692</a:t>
                      </a:r>
                      <a:endParaRPr lang="fr-FR" sz="24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itre 1"/>
          <p:cNvSpPr txBox="1">
            <a:spLocks/>
          </p:cNvSpPr>
          <p:nvPr/>
        </p:nvSpPr>
        <p:spPr>
          <a:xfrm>
            <a:off x="251520" y="260648"/>
            <a:ext cx="8496944" cy="432047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A.V.F.   –   Projet de Budget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2018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8E5F-5862-4B93-B235-066C73A6D8D8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3017</TotalTime>
  <Words>243</Words>
  <Application>Microsoft Office PowerPoint</Application>
  <PresentationFormat>Affichage à l'écran (4:3)</PresentationFormat>
  <Paragraphs>89</Paragraphs>
  <Slides>10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Thème Office</vt:lpstr>
      <vt:lpstr>Feuille de calcul</vt:lpstr>
      <vt:lpstr>Association des  « Amis du Vexin Français » </vt:lpstr>
      <vt:lpstr>Association des Amis du Vexin Français (A.V.F.) – Comptes 2017</vt:lpstr>
      <vt:lpstr>Présentation PowerPoint</vt:lpstr>
      <vt:lpstr>Présentation PowerPoint</vt:lpstr>
      <vt:lpstr>Association des Amis du Vexin Français (A.V.F.) – Comptes 2017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des Amis du Vexin Français (A.V.F.)  COMPTES 2012</dc:title>
  <dc:creator>Patrick</dc:creator>
  <cp:lastModifiedBy>Claude</cp:lastModifiedBy>
  <cp:revision>85</cp:revision>
  <cp:lastPrinted>2018-06-21T13:59:30Z</cp:lastPrinted>
  <dcterms:created xsi:type="dcterms:W3CDTF">2013-04-09T11:19:26Z</dcterms:created>
  <dcterms:modified xsi:type="dcterms:W3CDTF">2018-09-13T16:15:33Z</dcterms:modified>
</cp:coreProperties>
</file>